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9" r:id="rId2"/>
    <p:sldId id="287" r:id="rId3"/>
    <p:sldId id="279" r:id="rId4"/>
    <p:sldId id="265" r:id="rId5"/>
    <p:sldId id="260" r:id="rId6"/>
    <p:sldId id="266" r:id="rId7"/>
    <p:sldId id="267" r:id="rId8"/>
    <p:sldId id="282" r:id="rId9"/>
    <p:sldId id="283" r:id="rId10"/>
    <p:sldId id="261" r:id="rId11"/>
    <p:sldId id="268" r:id="rId12"/>
    <p:sldId id="275" r:id="rId13"/>
    <p:sldId id="269" r:id="rId14"/>
    <p:sldId id="280" r:id="rId15"/>
    <p:sldId id="284" r:id="rId16"/>
    <p:sldId id="273" r:id="rId17"/>
    <p:sldId id="271" r:id="rId18"/>
    <p:sldId id="276" r:id="rId19"/>
    <p:sldId id="285" r:id="rId20"/>
    <p:sldId id="286" r:id="rId21"/>
    <p:sldId id="281" r:id="rId2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67130E-E517-45C8-BA51-AE5C2C481FD0}" v="2" dt="2021-10-14T12:42:44.7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8" autoAdjust="0"/>
    <p:restoredTop sz="94660"/>
  </p:normalViewPr>
  <p:slideViewPr>
    <p:cSldViewPr snapToGrid="0">
      <p:cViewPr varScale="1">
        <p:scale>
          <a:sx n="85" d="100"/>
          <a:sy n="85" d="100"/>
        </p:scale>
        <p:origin x="6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ana Ivančić" userId="ca07025b-d04b-4d7c-8bd6-4f6a73c0042f" providerId="ADAL" clId="{7767130E-E517-45C8-BA51-AE5C2C481FD0}"/>
    <pc:docChg chg="modSld">
      <pc:chgData name="Gordana Ivančić" userId="ca07025b-d04b-4d7c-8bd6-4f6a73c0042f" providerId="ADAL" clId="{7767130E-E517-45C8-BA51-AE5C2C481FD0}" dt="2021-10-14T12:42:44.745" v="1" actId="20577"/>
      <pc:docMkLst>
        <pc:docMk/>
      </pc:docMkLst>
      <pc:sldChg chg="modSp">
        <pc:chgData name="Gordana Ivančić" userId="ca07025b-d04b-4d7c-8bd6-4f6a73c0042f" providerId="ADAL" clId="{7767130E-E517-45C8-BA51-AE5C2C481FD0}" dt="2021-10-14T12:42:44.745" v="1" actId="20577"/>
        <pc:sldMkLst>
          <pc:docMk/>
          <pc:sldMk cId="0" sldId="271"/>
        </pc:sldMkLst>
        <pc:spChg chg="mod">
          <ac:chgData name="Gordana Ivančić" userId="ca07025b-d04b-4d7c-8bd6-4f6a73c0042f" providerId="ADAL" clId="{7767130E-E517-45C8-BA51-AE5C2C481FD0}" dt="2021-10-14T12:42:44.745" v="1" actId="20577"/>
          <ac:spMkLst>
            <pc:docMk/>
            <pc:sldMk cId="0" sldId="271"/>
            <ac:spMk id="3" creationId="{62C18F13-4AF7-4FBB-8DD1-7A1F389C5268}"/>
          </ac:spMkLst>
        </pc:spChg>
      </pc:sldChg>
      <pc:sldChg chg="modSp">
        <pc:chgData name="Gordana Ivančić" userId="ca07025b-d04b-4d7c-8bd6-4f6a73c0042f" providerId="ADAL" clId="{7767130E-E517-45C8-BA51-AE5C2C481FD0}" dt="2021-10-14T12:42:28.075" v="0" actId="6549"/>
        <pc:sldMkLst>
          <pc:docMk/>
          <pc:sldMk cId="0" sldId="280"/>
        </pc:sldMkLst>
        <pc:spChg chg="mod">
          <ac:chgData name="Gordana Ivančić" userId="ca07025b-d04b-4d7c-8bd6-4f6a73c0042f" providerId="ADAL" clId="{7767130E-E517-45C8-BA51-AE5C2C481FD0}" dt="2021-10-14T12:42:28.075" v="0" actId="6549"/>
          <ac:spMkLst>
            <pc:docMk/>
            <pc:sldMk cId="0" sldId="280"/>
            <ac:spMk id="3" creationId="{997DAE04-993B-496D-9D06-3BD883FFEB7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>
            <a:extLst>
              <a:ext uri="{FF2B5EF4-FFF2-40B4-BE49-F238E27FC236}">
                <a16:creationId xmlns:a16="http://schemas.microsoft.com/office/drawing/2014/main" id="{C543DA17-9679-466E-B92E-F98A1EF47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762000"/>
            <a:ext cx="64008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  <a:lvl2pPr marL="742950" indent="-285750" algn="ctr">
              <a:spcBef>
                <a:spcPct val="20000"/>
              </a:spcBef>
              <a:buFont typeface="Tahoma" pitchFamily="34" charset="0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marL="1143000" indent="-228600" algn="ctr">
              <a:spcBef>
                <a:spcPct val="20000"/>
              </a:spcBef>
              <a:buClr>
                <a:schemeClr val="hlink"/>
              </a:buClr>
              <a:buSzPct val="120000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marL="1600200" indent="-228600" algn="ctr">
              <a:spcBef>
                <a:spcPct val="20000"/>
              </a:spcBef>
              <a:buFont typeface="Tahoma" pitchFamily="34" charset="0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marL="2057400" indent="-2286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hr-HR" altLang="sr-Latn-RS" sz="4400"/>
              <a:t>NE OTAPA</a:t>
            </a:r>
          </a:p>
        </p:txBody>
      </p:sp>
      <p:sp>
        <p:nvSpPr>
          <p:cNvPr id="15368" name="Text Box 8">
            <a:extLst>
              <a:ext uri="{FF2B5EF4-FFF2-40B4-BE49-F238E27FC236}">
                <a16:creationId xmlns:a16="http://schemas.microsoft.com/office/drawing/2014/main" id="{7EEB1DB2-C933-471E-B9C4-37916FE4E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800" y="2362200"/>
            <a:ext cx="1066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latin typeface="Arial" panose="020B0604020202020204" pitchFamily="34" charset="0"/>
              </a:rPr>
              <a:t>drvo</a:t>
            </a:r>
          </a:p>
        </p:txBody>
      </p:sp>
      <p:grpSp>
        <p:nvGrpSpPr>
          <p:cNvPr id="15374" name="Group 14">
            <a:extLst>
              <a:ext uri="{FF2B5EF4-FFF2-40B4-BE49-F238E27FC236}">
                <a16:creationId xmlns:a16="http://schemas.microsoft.com/office/drawing/2014/main" id="{F339B0C5-7AA2-41D5-9732-ED454DA1E768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2362200"/>
            <a:ext cx="2438400" cy="1905000"/>
            <a:chOff x="192" y="1488"/>
            <a:chExt cx="1536" cy="1200"/>
          </a:xfrm>
        </p:grpSpPr>
        <p:sp>
          <p:nvSpPr>
            <p:cNvPr id="11277" name="Text Box 5">
              <a:extLst>
                <a:ext uri="{FF2B5EF4-FFF2-40B4-BE49-F238E27FC236}">
                  <a16:creationId xmlns:a16="http://schemas.microsoft.com/office/drawing/2014/main" id="{B98500C0-7AEA-404C-B4DD-AF7DE930D8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1488"/>
              <a:ext cx="672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r-HR" altLang="sr-Latn-RS" sz="2400">
                  <a:latin typeface="Arial" panose="020B0604020202020204" pitchFamily="34" charset="0"/>
                </a:rPr>
                <a:t>rižu</a:t>
              </a:r>
            </a:p>
          </p:txBody>
        </p:sp>
        <p:pic>
          <p:nvPicPr>
            <p:cNvPr id="11278" name="Picture 9" descr="MCj00846820000[1]">
              <a:extLst>
                <a:ext uri="{FF2B5EF4-FFF2-40B4-BE49-F238E27FC236}">
                  <a16:creationId xmlns:a16="http://schemas.microsoft.com/office/drawing/2014/main" id="{CA540A7B-9770-4560-8770-1613332ABB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272" b="34247"/>
            <a:stretch>
              <a:fillRect/>
            </a:stretch>
          </p:blipFill>
          <p:spPr bwMode="auto">
            <a:xfrm>
              <a:off x="192" y="2064"/>
              <a:ext cx="1536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75" name="Group 15">
            <a:extLst>
              <a:ext uri="{FF2B5EF4-FFF2-40B4-BE49-F238E27FC236}">
                <a16:creationId xmlns:a16="http://schemas.microsoft.com/office/drawing/2014/main" id="{487A29BE-76F1-4B53-985D-0A2FDB213B1A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2438400"/>
            <a:ext cx="1524000" cy="2438400"/>
            <a:chOff x="1824" y="1536"/>
            <a:chExt cx="960" cy="1536"/>
          </a:xfrm>
        </p:grpSpPr>
        <p:sp>
          <p:nvSpPr>
            <p:cNvPr id="11275" name="Text Box 6">
              <a:extLst>
                <a:ext uri="{FF2B5EF4-FFF2-40B4-BE49-F238E27FC236}">
                  <a16:creationId xmlns:a16="http://schemas.microsoft.com/office/drawing/2014/main" id="{C285806B-E69B-407D-BD7A-C50E03200A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1536"/>
              <a:ext cx="816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r-HR" altLang="sr-Latn-RS" sz="2400">
                  <a:latin typeface="Arial" panose="020B0604020202020204" pitchFamily="34" charset="0"/>
                </a:rPr>
                <a:t>kamen</a:t>
              </a:r>
            </a:p>
          </p:txBody>
        </p:sp>
        <p:pic>
          <p:nvPicPr>
            <p:cNvPr id="11276" name="Picture 11" descr="MPj04073470000[1]">
              <a:extLst>
                <a:ext uri="{FF2B5EF4-FFF2-40B4-BE49-F238E27FC236}">
                  <a16:creationId xmlns:a16="http://schemas.microsoft.com/office/drawing/2014/main" id="{507D0774-1472-4E9C-A544-CB16A4B841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1872"/>
              <a:ext cx="960" cy="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76" name="Group 16">
            <a:extLst>
              <a:ext uri="{FF2B5EF4-FFF2-40B4-BE49-F238E27FC236}">
                <a16:creationId xmlns:a16="http://schemas.microsoft.com/office/drawing/2014/main" id="{9C1162B2-153F-431A-8D7E-87349DC4803E}"/>
              </a:ext>
            </a:extLst>
          </p:cNvPr>
          <p:cNvGrpSpPr>
            <a:grpSpLocks/>
          </p:cNvGrpSpPr>
          <p:nvPr/>
        </p:nvGrpSpPr>
        <p:grpSpPr bwMode="auto">
          <a:xfrm>
            <a:off x="6553200" y="2362200"/>
            <a:ext cx="1487488" cy="2514600"/>
            <a:chOff x="3168" y="1488"/>
            <a:chExt cx="937" cy="1584"/>
          </a:xfrm>
        </p:grpSpPr>
        <p:sp>
          <p:nvSpPr>
            <p:cNvPr id="11273" name="Text Box 7">
              <a:extLst>
                <a:ext uri="{FF2B5EF4-FFF2-40B4-BE49-F238E27FC236}">
                  <a16:creationId xmlns:a16="http://schemas.microsoft.com/office/drawing/2014/main" id="{43F943C4-185C-4CC9-95AD-F70384D921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1488"/>
              <a:ext cx="576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r-HR" altLang="sr-Latn-RS" sz="2400">
                  <a:latin typeface="Arial" panose="020B0604020202020204" pitchFamily="34" charset="0"/>
                </a:rPr>
                <a:t>ulje</a:t>
              </a:r>
            </a:p>
          </p:txBody>
        </p:sp>
        <p:pic>
          <p:nvPicPr>
            <p:cNvPr id="11274" name="Picture 12" descr="MPj04327450000[1]">
              <a:extLst>
                <a:ext uri="{FF2B5EF4-FFF2-40B4-BE49-F238E27FC236}">
                  <a16:creationId xmlns:a16="http://schemas.microsoft.com/office/drawing/2014/main" id="{B114D882-B69C-4D3D-9DF6-471EE3C6F1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1824"/>
              <a:ext cx="937" cy="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73" name="Picture 13" descr="MPj04094800000[1]">
            <a:extLst>
              <a:ext uri="{FF2B5EF4-FFF2-40B4-BE49-F238E27FC236}">
                <a16:creationId xmlns:a16="http://schemas.microsoft.com/office/drawing/2014/main" id="{40897523-2904-4F84-BF30-7B8878D4E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1" y="2895600"/>
            <a:ext cx="13684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 Box 17">
            <a:extLst>
              <a:ext uri="{FF2B5EF4-FFF2-40B4-BE49-F238E27FC236}">
                <a16:creationId xmlns:a16="http://schemas.microsoft.com/office/drawing/2014/main" id="{0B89A7BC-B239-4F8A-ADFA-FE773C620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5562601"/>
            <a:ext cx="228600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latin typeface="Arial Unicode MS" pitchFamily="34" charset="-128"/>
              </a:rPr>
              <a:t>i mnogo  drugih tvari…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8" grpId="0" animBg="1"/>
      <p:bldP spid="153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C6F18B-7645-48F9-859A-2F0AF5323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3" y="365125"/>
            <a:ext cx="10468089" cy="1325563"/>
          </a:xfrm>
        </p:spPr>
        <p:txBody>
          <a:bodyPr/>
          <a:lstStyle/>
          <a:p>
            <a:pPr>
              <a:defRPr/>
            </a:pPr>
            <a:r>
              <a:rPr lang="hr-HR" b="1" dirty="0">
                <a:solidFill>
                  <a:srgbClr val="FF0000"/>
                </a:solidFill>
              </a:rPr>
              <a:t>4. pokus – Pretvaranje vode u led i leda u vodu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9E2047F-0E74-4FEF-812E-F136D0A45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sz="3600" dirty="0"/>
              <a:t>Ako u nepropusnu vrećicu uliješ malo vode i staviš je u zamrzivač što će se dogoditi?</a:t>
            </a:r>
          </a:p>
          <a:p>
            <a:pPr eaLnBrk="1" hangingPunct="1">
              <a:defRPr/>
            </a:pPr>
            <a:r>
              <a:rPr lang="hr-HR" sz="3600" dirty="0"/>
              <a:t>Voda u vrećici će se zalediti.</a:t>
            </a:r>
          </a:p>
          <a:p>
            <a:pPr eaLnBrk="1" hangingPunct="1">
              <a:defRPr/>
            </a:pPr>
            <a:r>
              <a:rPr lang="hr-HR" sz="3600" dirty="0">
                <a:solidFill>
                  <a:srgbClr val="FF0000"/>
                </a:solidFill>
              </a:rPr>
              <a:t>Voda se ledi pri temperaturi od 0 ℃ - LEDIŠTE VODE</a:t>
            </a:r>
          </a:p>
          <a:p>
            <a:pPr eaLnBrk="1" hangingPunct="1">
              <a:defRPr/>
            </a:pPr>
            <a:r>
              <a:rPr lang="hr-HR" sz="3600" dirty="0">
                <a:solidFill>
                  <a:srgbClr val="FF0000"/>
                </a:solidFill>
              </a:rPr>
              <a:t>Led – kruto stanje vode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2451F7-3BA0-4DFF-825B-308BD31C5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9743" y="4095637"/>
            <a:ext cx="3840813" cy="2591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38D1D26-1504-44D9-9997-5269813F7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2452" y="673100"/>
            <a:ext cx="10043747" cy="43513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3600" dirty="0"/>
              <a:t>Ako stavimo led u ruku i držimo ga što će se dogoditi?</a:t>
            </a:r>
          </a:p>
          <a:p>
            <a:pPr eaLnBrk="1" hangingPunct="1">
              <a:defRPr/>
            </a:pPr>
            <a:r>
              <a:rPr lang="hr-HR" sz="3600" dirty="0"/>
              <a:t>Led se u ruci zagrijava, topi i prelazi u kapljice vode.</a:t>
            </a:r>
          </a:p>
          <a:p>
            <a:pPr marL="0" indent="0">
              <a:buNone/>
              <a:defRPr/>
            </a:pPr>
            <a:endParaRPr lang="hr-HR" sz="3600" dirty="0"/>
          </a:p>
          <a:p>
            <a:pPr marL="0" indent="0">
              <a:buNone/>
              <a:defRPr/>
            </a:pPr>
            <a:r>
              <a:rPr lang="hr-HR" sz="3600" dirty="0"/>
              <a:t>VODA iz </a:t>
            </a:r>
            <a:r>
              <a:rPr lang="hr-HR" sz="3600" dirty="0">
                <a:solidFill>
                  <a:srgbClr val="FF0000"/>
                </a:solidFill>
              </a:rPr>
              <a:t>KRUTOG</a:t>
            </a:r>
            <a:r>
              <a:rPr lang="hr-HR" sz="3600" dirty="0"/>
              <a:t> STANJA prelazi u </a:t>
            </a:r>
            <a:r>
              <a:rPr lang="hr-HR" sz="3600" dirty="0">
                <a:solidFill>
                  <a:srgbClr val="FF0000"/>
                </a:solidFill>
              </a:rPr>
              <a:t>TEKUĆE</a:t>
            </a:r>
            <a:r>
              <a:rPr lang="hr-HR" sz="3600" dirty="0"/>
              <a:t> STANJE.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27FF362-FC97-4BF5-949B-D4ADFA26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888549">
            <a:off x="-1059473" y="-1108988"/>
            <a:ext cx="7179830" cy="5226565"/>
          </a:xfrm>
          <a:custGeom>
            <a:avLst/>
            <a:gdLst>
              <a:gd name="connsiteX0" fmla="*/ 5217841 w 7179830"/>
              <a:gd name="connsiteY0" fmla="*/ 464824 h 5226565"/>
              <a:gd name="connsiteX1" fmla="*/ 5222490 w 7179830"/>
              <a:gd name="connsiteY1" fmla="*/ 464289 h 5226565"/>
              <a:gd name="connsiteX2" fmla="*/ 5216768 w 7179830"/>
              <a:gd name="connsiteY2" fmla="*/ 463394 h 5226565"/>
              <a:gd name="connsiteX3" fmla="*/ 5217841 w 7179830"/>
              <a:gd name="connsiteY3" fmla="*/ 464824 h 5226565"/>
              <a:gd name="connsiteX4" fmla="*/ 4945201 w 7179830"/>
              <a:gd name="connsiteY4" fmla="*/ 5226565 h 5226565"/>
              <a:gd name="connsiteX5" fmla="*/ 140449 w 7179830"/>
              <a:gd name="connsiteY5" fmla="*/ 2240811 h 5226565"/>
              <a:gd name="connsiteX6" fmla="*/ 232913 w 7179830"/>
              <a:gd name="connsiteY6" fmla="*/ 2052782 h 5226565"/>
              <a:gd name="connsiteX7" fmla="*/ 375714 w 7179830"/>
              <a:gd name="connsiteY7" fmla="*/ 1803205 h 5226565"/>
              <a:gd name="connsiteX8" fmla="*/ 1512756 w 7179830"/>
              <a:gd name="connsiteY8" fmla="*/ 638448 h 5226565"/>
              <a:gd name="connsiteX9" fmla="*/ 2902095 w 7179830"/>
              <a:gd name="connsiteY9" fmla="*/ 120440 h 5226565"/>
              <a:gd name="connsiteX10" fmla="*/ 2848453 w 7179830"/>
              <a:gd name="connsiteY10" fmla="*/ 125626 h 5226565"/>
              <a:gd name="connsiteX11" fmla="*/ 1837830 w 7179830"/>
              <a:gd name="connsiteY11" fmla="*/ 426203 h 5226565"/>
              <a:gd name="connsiteX12" fmla="*/ 214608 w 7179830"/>
              <a:gd name="connsiteY12" fmla="*/ 1882239 h 5226565"/>
              <a:gd name="connsiteX13" fmla="*/ 91317 w 7179830"/>
              <a:gd name="connsiteY13" fmla="*/ 2123701 h 5226565"/>
              <a:gd name="connsiteX14" fmla="*/ 64092 w 7179830"/>
              <a:gd name="connsiteY14" fmla="*/ 2193361 h 5226565"/>
              <a:gd name="connsiteX15" fmla="*/ 0 w 7179830"/>
              <a:gd name="connsiteY15" fmla="*/ 2153533 h 5226565"/>
              <a:gd name="connsiteX16" fmla="*/ 42834 w 7179830"/>
              <a:gd name="connsiteY16" fmla="*/ 2047277 h 5226565"/>
              <a:gd name="connsiteX17" fmla="*/ 923582 w 7179830"/>
              <a:gd name="connsiteY17" fmla="*/ 915600 h 5226565"/>
              <a:gd name="connsiteX18" fmla="*/ 2686989 w 7179830"/>
              <a:gd name="connsiteY18" fmla="*/ 73950 h 5226565"/>
              <a:gd name="connsiteX19" fmla="*/ 3059983 w 7179830"/>
              <a:gd name="connsiteY19" fmla="*/ 20308 h 5226565"/>
              <a:gd name="connsiteX20" fmla="*/ 3454435 w 7179830"/>
              <a:gd name="connsiteY20" fmla="*/ 1176 h 5226565"/>
              <a:gd name="connsiteX21" fmla="*/ 3923806 w 7179830"/>
              <a:gd name="connsiteY21" fmla="*/ 49990 h 5226565"/>
              <a:gd name="connsiteX22" fmla="*/ 5350874 w 7179830"/>
              <a:gd name="connsiteY22" fmla="*/ 426917 h 5226565"/>
              <a:gd name="connsiteX23" fmla="*/ 6607360 w 7179830"/>
              <a:gd name="connsiteY23" fmla="*/ 1075097 h 5226565"/>
              <a:gd name="connsiteX24" fmla="*/ 7110534 w 7179830"/>
              <a:gd name="connsiteY24" fmla="*/ 1541421 h 5226565"/>
              <a:gd name="connsiteX25" fmla="*/ 7179830 w 7179830"/>
              <a:gd name="connsiteY25" fmla="*/ 1630542 h 5226565"/>
              <a:gd name="connsiteX26" fmla="*/ 7136295 w 7179830"/>
              <a:gd name="connsiteY26" fmla="*/ 1700600 h 5226565"/>
              <a:gd name="connsiteX27" fmla="*/ 7131140 w 7179830"/>
              <a:gd name="connsiteY27" fmla="*/ 1693045 h 5226565"/>
              <a:gd name="connsiteX28" fmla="*/ 6577499 w 7179830"/>
              <a:gd name="connsiteY28" fmla="*/ 1148230 h 5226565"/>
              <a:gd name="connsiteX29" fmla="*/ 5494816 w 7179830"/>
              <a:gd name="connsiteY29" fmla="*/ 563527 h 5226565"/>
              <a:gd name="connsiteX30" fmla="*/ 5366967 w 7179830"/>
              <a:gd name="connsiteY30" fmla="*/ 514176 h 5226565"/>
              <a:gd name="connsiteX31" fmla="*/ 5244661 w 7179830"/>
              <a:gd name="connsiteY31" fmla="*/ 470725 h 5226565"/>
              <a:gd name="connsiteX32" fmla="*/ 5904822 w 7179830"/>
              <a:gd name="connsiteY32" fmla="*/ 815468 h 5226565"/>
              <a:gd name="connsiteX33" fmla="*/ 7015222 w 7179830"/>
              <a:gd name="connsiteY33" fmla="*/ 1815185 h 5226565"/>
              <a:gd name="connsiteX34" fmla="*/ 7040454 w 7179830"/>
              <a:gd name="connsiteY34" fmla="*/ 1854830 h 522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9830" h="5226565">
                <a:moveTo>
                  <a:pt x="5217841" y="464824"/>
                </a:moveTo>
                <a:lnTo>
                  <a:pt x="5222490" y="464289"/>
                </a:lnTo>
                <a:lnTo>
                  <a:pt x="5216768" y="463394"/>
                </a:lnTo>
                <a:cubicBezTo>
                  <a:pt x="5216768" y="463394"/>
                  <a:pt x="5216768" y="464646"/>
                  <a:pt x="5217841" y="464824"/>
                </a:cubicBezTo>
                <a:close/>
                <a:moveTo>
                  <a:pt x="4945201" y="5226565"/>
                </a:moveTo>
                <a:lnTo>
                  <a:pt x="140449" y="2240811"/>
                </a:lnTo>
                <a:lnTo>
                  <a:pt x="232913" y="2052782"/>
                </a:lnTo>
                <a:cubicBezTo>
                  <a:pt x="277693" y="1968290"/>
                  <a:pt x="325201" y="1885054"/>
                  <a:pt x="375714" y="1803205"/>
                </a:cubicBezTo>
                <a:cubicBezTo>
                  <a:pt x="667528" y="1329721"/>
                  <a:pt x="1039629" y="935091"/>
                  <a:pt x="1512756" y="638448"/>
                </a:cubicBezTo>
                <a:cubicBezTo>
                  <a:pt x="1939392" y="370950"/>
                  <a:pt x="2405724" y="210560"/>
                  <a:pt x="2902095" y="120440"/>
                </a:cubicBezTo>
                <a:cubicBezTo>
                  <a:pt x="2884054" y="118134"/>
                  <a:pt x="2865727" y="119904"/>
                  <a:pt x="2848453" y="125626"/>
                </a:cubicBezTo>
                <a:cubicBezTo>
                  <a:pt x="2498704" y="175943"/>
                  <a:pt x="2158217" y="277201"/>
                  <a:pt x="1837830" y="426203"/>
                </a:cubicBezTo>
                <a:cubicBezTo>
                  <a:pt x="1147094" y="744660"/>
                  <a:pt x="593502" y="1217071"/>
                  <a:pt x="214608" y="1882239"/>
                </a:cubicBezTo>
                <a:cubicBezTo>
                  <a:pt x="169441" y="1960776"/>
                  <a:pt x="128308" y="2041369"/>
                  <a:pt x="91317" y="2123701"/>
                </a:cubicBezTo>
                <a:lnTo>
                  <a:pt x="64092" y="2193361"/>
                </a:lnTo>
                <a:lnTo>
                  <a:pt x="0" y="2153533"/>
                </a:lnTo>
                <a:lnTo>
                  <a:pt x="42834" y="2047277"/>
                </a:lnTo>
                <a:cubicBezTo>
                  <a:pt x="241792" y="1615775"/>
                  <a:pt x="541268" y="1241591"/>
                  <a:pt x="923582" y="915600"/>
                </a:cubicBezTo>
                <a:cubicBezTo>
                  <a:pt x="1435331" y="478415"/>
                  <a:pt x="2028081" y="205375"/>
                  <a:pt x="2686989" y="73950"/>
                </a:cubicBezTo>
                <a:cubicBezTo>
                  <a:pt x="2810367" y="49274"/>
                  <a:pt x="2934818" y="32466"/>
                  <a:pt x="3059983" y="20308"/>
                </a:cubicBezTo>
                <a:cubicBezTo>
                  <a:pt x="3185149" y="8148"/>
                  <a:pt x="3308706" y="2963"/>
                  <a:pt x="3454435" y="1176"/>
                </a:cubicBezTo>
                <a:cubicBezTo>
                  <a:pt x="3599805" y="-5977"/>
                  <a:pt x="3761985" y="20665"/>
                  <a:pt x="3923806" y="49990"/>
                </a:cubicBezTo>
                <a:cubicBezTo>
                  <a:pt x="4409449" y="137964"/>
                  <a:pt x="4886867" y="257228"/>
                  <a:pt x="5350874" y="426917"/>
                </a:cubicBezTo>
                <a:cubicBezTo>
                  <a:pt x="5797001" y="589991"/>
                  <a:pt x="6223101" y="792223"/>
                  <a:pt x="6607360" y="1075097"/>
                </a:cubicBezTo>
                <a:cubicBezTo>
                  <a:pt x="6794438" y="1212779"/>
                  <a:pt x="6965102" y="1365689"/>
                  <a:pt x="7110534" y="1541421"/>
                </a:cubicBezTo>
                <a:lnTo>
                  <a:pt x="7179830" y="1630542"/>
                </a:lnTo>
                <a:lnTo>
                  <a:pt x="7136295" y="1700600"/>
                </a:lnTo>
                <a:lnTo>
                  <a:pt x="7131140" y="1693045"/>
                </a:lnTo>
                <a:cubicBezTo>
                  <a:pt x="6977874" y="1483026"/>
                  <a:pt x="6788448" y="1305671"/>
                  <a:pt x="6577499" y="1148230"/>
                </a:cubicBezTo>
                <a:cubicBezTo>
                  <a:pt x="6245452" y="900401"/>
                  <a:pt x="5878538" y="716408"/>
                  <a:pt x="5494816" y="563527"/>
                </a:cubicBezTo>
                <a:cubicBezTo>
                  <a:pt x="5452491" y="546487"/>
                  <a:pt x="5409881" y="530036"/>
                  <a:pt x="5366967" y="514176"/>
                </a:cubicBezTo>
                <a:cubicBezTo>
                  <a:pt x="5326377" y="499156"/>
                  <a:pt x="5285430" y="485210"/>
                  <a:pt x="5244661" y="470725"/>
                </a:cubicBezTo>
                <a:cubicBezTo>
                  <a:pt x="5471517" y="572127"/>
                  <a:pt x="5691970" y="687263"/>
                  <a:pt x="5904822" y="815468"/>
                </a:cubicBezTo>
                <a:cubicBezTo>
                  <a:pt x="6336645" y="1080104"/>
                  <a:pt x="6718758" y="1400351"/>
                  <a:pt x="7015222" y="1815185"/>
                </a:cubicBezTo>
                <a:lnTo>
                  <a:pt x="7040454" y="1854830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715C9EB6-C411-473E-8C5F-6099FAE7E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673770"/>
            <a:ext cx="3644489" cy="2414488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hr-HR" sz="4200" b="1" dirty="0">
                <a:solidFill>
                  <a:srgbClr val="FFFFFF"/>
                </a:solidFill>
              </a:rPr>
              <a:t>5. pokus Pretvaranje tekuće vode u vodenu paru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31A13C5-D581-4A9F-9642-CA334901F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00" y="882315"/>
            <a:ext cx="6096000" cy="529464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hr-HR" sz="3200" dirty="0"/>
              <a:t>Ako zagrijemo lončić s vodom na kuhalu što će se dogoditi kada se voda jako zagrije?</a:t>
            </a:r>
          </a:p>
          <a:p>
            <a:pPr eaLnBrk="1" hangingPunct="1">
              <a:defRPr/>
            </a:pPr>
            <a:r>
              <a:rPr lang="hr-HR" sz="3200" dirty="0"/>
              <a:t>Zagrijana tekućina isparava i prelazi u vodenu paru, a vodena para se hlađenjem ponovno pretvara u tekuću vodu</a:t>
            </a:r>
          </a:p>
          <a:p>
            <a:pPr eaLnBrk="1" hangingPunct="1">
              <a:defRPr/>
            </a:pPr>
            <a:r>
              <a:rPr lang="hr-HR" sz="3200" dirty="0"/>
              <a:t>VODA iz TEKUĆEG STANJA prelazi u PLINOVITO STANJE zagrijavanjem i obrnuto.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97DAE04-993B-496D-9D06-3BD883FFE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057" y="1625124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hr-HR" sz="3200" dirty="0"/>
              <a:t>Voda kuha pri 100 ℃ – </a:t>
            </a:r>
            <a:r>
              <a:rPr lang="hr-HR" sz="3200" dirty="0">
                <a:solidFill>
                  <a:srgbClr val="FF0000"/>
                </a:solidFill>
              </a:rPr>
              <a:t>VRELIŠTE VODE</a:t>
            </a:r>
          </a:p>
          <a:p>
            <a:pPr marL="0" indent="0">
              <a:buNone/>
              <a:defRPr/>
            </a:pPr>
            <a:r>
              <a:rPr lang="hr-HR" sz="3200" dirty="0"/>
              <a:t>Tada iz tekućeg stanja prelazi u plinovito.</a:t>
            </a:r>
          </a:p>
          <a:p>
            <a:pPr marL="0" indent="0">
              <a:buNone/>
              <a:defRPr/>
            </a:pPr>
            <a:r>
              <a:rPr lang="hr-HR" sz="3200" dirty="0"/>
              <a:t>Plinovito stanje vode je </a:t>
            </a:r>
            <a:r>
              <a:rPr lang="hr-HR" sz="3200" dirty="0">
                <a:solidFill>
                  <a:srgbClr val="FF0000"/>
                </a:solidFill>
              </a:rPr>
              <a:t>VODENA PARA.</a:t>
            </a:r>
          </a:p>
          <a:p>
            <a:pPr marL="0" indent="0">
              <a:buNone/>
              <a:defRPr/>
            </a:pPr>
            <a:endParaRPr lang="hr-HR" sz="2200" dirty="0"/>
          </a:p>
          <a:p>
            <a:pPr marL="0" indent="0">
              <a:buNone/>
              <a:defRPr/>
            </a:pPr>
            <a:endParaRPr lang="hr-HR" sz="2200" dirty="0"/>
          </a:p>
          <a:p>
            <a:pPr marL="0" indent="0">
              <a:buNone/>
              <a:defRPr/>
            </a:pPr>
            <a:endParaRPr lang="hr-HR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8D5DA7-C4C6-4019-A7AF-0C2A5AE783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97" r="5786" b="-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0D34FE2-508E-4EAE-A80D-F9FF0DEB9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dirty="0">
                <a:solidFill>
                  <a:srgbClr val="FF0000"/>
                </a:solidFill>
              </a:rPr>
              <a:t>TERMOMETAR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C326F01-031C-4EC8-B46F-C5A9BE164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dirty="0"/>
              <a:t>Temperaturu vode mjerimo TERMOMETROM. </a:t>
            </a:r>
          </a:p>
          <a:p>
            <a:pPr marL="0" indent="0">
              <a:buNone/>
              <a:defRPr/>
            </a:pPr>
            <a:r>
              <a:rPr lang="hr-HR" dirty="0"/>
              <a:t>   To je cijev napunjena živom ili alkoholom.</a:t>
            </a:r>
          </a:p>
          <a:p>
            <a:pPr>
              <a:defRPr/>
            </a:pPr>
            <a:r>
              <a:rPr lang="hr-HR" dirty="0"/>
              <a:t>Jedinica za mjerenje temperature zove se </a:t>
            </a:r>
            <a:r>
              <a:rPr lang="hr-HR" dirty="0">
                <a:solidFill>
                  <a:srgbClr val="FF0000"/>
                </a:solidFill>
              </a:rPr>
              <a:t>CELZIJEV STUPANJ </a:t>
            </a:r>
            <a:r>
              <a:rPr lang="hr-HR" dirty="0"/>
              <a:t>(⁰ C).</a:t>
            </a:r>
          </a:p>
        </p:txBody>
      </p:sp>
      <p:pic>
        <p:nvPicPr>
          <p:cNvPr id="16388" name="Picture 2">
            <a:extLst>
              <a:ext uri="{FF2B5EF4-FFF2-40B4-BE49-F238E27FC236}">
                <a16:creationId xmlns:a16="http://schemas.microsoft.com/office/drawing/2014/main" id="{B3B8AACB-54EC-4AC4-9A0F-120692008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276" y="3696810"/>
            <a:ext cx="4038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C18B5688-7FA0-4F34-8C75-4A245E78E0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417250"/>
            <a:ext cx="7620000" cy="5602550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7BFF60C-7860-4D21-BAE1-CC62BD3CE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92100"/>
            <a:ext cx="8229600" cy="10795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dirty="0"/>
              <a:t>Voda – stanja vode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2C18F13-4AF7-4FBB-8DD1-7A1F389C5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140" y="1371600"/>
            <a:ext cx="9987378" cy="5181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hr-HR" sz="3200" dirty="0">
                <a:solidFill>
                  <a:srgbClr val="FF0000"/>
                </a:solidFill>
              </a:rPr>
              <a:t>Pokus</a:t>
            </a:r>
            <a:r>
              <a:rPr lang="hr-HR" sz="3200" dirty="0"/>
              <a:t> je namjerno izazivanje neke pojave radi njenog proučavanja.</a:t>
            </a:r>
          </a:p>
          <a:p>
            <a:pPr marL="0" indent="0">
              <a:buNone/>
              <a:defRPr/>
            </a:pPr>
            <a:r>
              <a:rPr lang="hr-HR" sz="3200" b="1" dirty="0">
                <a:solidFill>
                  <a:srgbClr val="FF0000"/>
                </a:solidFill>
              </a:rPr>
              <a:t>SVOJSTVA VODE</a:t>
            </a:r>
            <a:endParaRPr lang="hr-HR" sz="3200" dirty="0"/>
          </a:p>
          <a:p>
            <a:pPr marL="0" indent="0">
              <a:buNone/>
              <a:defRPr/>
            </a:pPr>
            <a:r>
              <a:rPr lang="hr-HR" sz="3200" dirty="0"/>
              <a:t>- Voda je tekućina bez boje, okusa i mirisa.</a:t>
            </a:r>
          </a:p>
          <a:p>
            <a:pPr marL="0" indent="0">
              <a:buNone/>
              <a:defRPr/>
            </a:pPr>
            <a:r>
              <a:rPr lang="pl-PL" sz="3200" dirty="0"/>
              <a:t>- Voda nema stalni oblik. Poprima oblik posude u kojoj se nalazi.</a:t>
            </a:r>
          </a:p>
          <a:p>
            <a:pPr marL="0" indent="0">
              <a:buNone/>
              <a:defRPr/>
            </a:pPr>
            <a:r>
              <a:rPr lang="pl-PL" sz="3200" dirty="0"/>
              <a:t>- Voda otapa neke tvari kao što su sol, šećer, sapun, brašno, papir...</a:t>
            </a:r>
          </a:p>
          <a:p>
            <a:pPr marL="0" indent="0">
              <a:buNone/>
              <a:defRPr/>
            </a:pPr>
            <a:r>
              <a:rPr lang="pl-PL" sz="3200" dirty="0"/>
              <a:t>- Voda ne otapa drvo, metale, rižu... Ulje pliva na vodi jer je lakše od vode.</a:t>
            </a:r>
          </a:p>
          <a:p>
            <a:pPr marL="0" indent="0">
              <a:buNone/>
              <a:defRPr/>
            </a:pPr>
            <a:endParaRPr lang="pl-PL" dirty="0"/>
          </a:p>
          <a:p>
            <a:pPr marL="0" indent="0">
              <a:buNone/>
              <a:defRPr/>
            </a:pPr>
            <a:endParaRPr lang="hr-HR" dirty="0"/>
          </a:p>
          <a:p>
            <a:pPr marL="0" indent="0">
              <a:buNone/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EA4D555A-74D9-4B42-8AE5-3AB39A5F1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5991" y="858915"/>
            <a:ext cx="10092431" cy="6400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pl-PL" b="1" dirty="0">
                <a:solidFill>
                  <a:srgbClr val="FF0000"/>
                </a:solidFill>
              </a:rPr>
              <a:t>STANJA VODE</a:t>
            </a:r>
            <a:endParaRPr lang="pl-PL" dirty="0"/>
          </a:p>
          <a:p>
            <a:pPr marL="0" indent="0">
              <a:buNone/>
              <a:defRPr/>
            </a:pPr>
            <a:r>
              <a:rPr lang="pl-PL" dirty="0"/>
              <a:t> - tekuće (voda)</a:t>
            </a:r>
          </a:p>
          <a:p>
            <a:pPr marL="0" indent="0">
              <a:buNone/>
              <a:defRPr/>
            </a:pPr>
            <a:r>
              <a:rPr lang="pl-PL" dirty="0"/>
              <a:t> - vodena para (plinovito) </a:t>
            </a:r>
          </a:p>
          <a:p>
            <a:pPr marL="0" indent="0">
              <a:buNone/>
              <a:defRPr/>
            </a:pPr>
            <a:r>
              <a:rPr lang="pl-PL" dirty="0"/>
              <a:t> - led (kruto)</a:t>
            </a:r>
          </a:p>
          <a:p>
            <a:pPr marL="0" indent="0">
              <a:buNone/>
              <a:defRPr/>
            </a:pPr>
            <a:r>
              <a:rPr lang="hr-HR" dirty="0"/>
              <a:t>Voda se ledi pri temperaturi od 0℃ - </a:t>
            </a:r>
            <a:r>
              <a:rPr lang="hr-HR" dirty="0">
                <a:solidFill>
                  <a:srgbClr val="FF0000"/>
                </a:solidFill>
              </a:rPr>
              <a:t>KRUTO STANJE</a:t>
            </a:r>
          </a:p>
          <a:p>
            <a:pPr marL="0" indent="0">
              <a:buNone/>
              <a:defRPr/>
            </a:pPr>
            <a:r>
              <a:rPr lang="hr-HR" dirty="0">
                <a:solidFill>
                  <a:srgbClr val="FF0000"/>
                </a:solidFill>
              </a:rPr>
              <a:t>0 ℃ - LEDIŠTE VODE</a:t>
            </a:r>
          </a:p>
          <a:p>
            <a:pPr marL="0" indent="0">
              <a:buNone/>
              <a:defRPr/>
            </a:pPr>
            <a:endParaRPr lang="hr-HR" dirty="0"/>
          </a:p>
          <a:p>
            <a:pPr marL="0" indent="0">
              <a:buNone/>
              <a:defRPr/>
            </a:pPr>
            <a:r>
              <a:rPr lang="hr-HR" dirty="0"/>
              <a:t>Zagrijavanjem voda prelazi u vodenu paru – </a:t>
            </a:r>
            <a:r>
              <a:rPr lang="hr-HR" dirty="0">
                <a:solidFill>
                  <a:srgbClr val="FF0000"/>
                </a:solidFill>
              </a:rPr>
              <a:t>PLINOVITO STANJE</a:t>
            </a:r>
          </a:p>
          <a:p>
            <a:pPr marL="0" indent="0">
              <a:buNone/>
              <a:defRPr/>
            </a:pPr>
            <a:r>
              <a:rPr lang="hr-HR" dirty="0">
                <a:solidFill>
                  <a:srgbClr val="FF0000"/>
                </a:solidFill>
              </a:rPr>
              <a:t>100 ℃ - VRELIŠTE VODE</a:t>
            </a:r>
          </a:p>
          <a:p>
            <a:pPr marL="0" indent="0">
              <a:buNone/>
              <a:defRPr/>
            </a:pPr>
            <a:r>
              <a:rPr lang="hr-HR" dirty="0"/>
              <a:t>Hlađenjem vodena para prelazi u </a:t>
            </a:r>
            <a:r>
              <a:rPr lang="hr-HR" dirty="0">
                <a:solidFill>
                  <a:srgbClr val="FF0000"/>
                </a:solidFill>
              </a:rPr>
              <a:t>TEKUĆE STANJE</a:t>
            </a:r>
            <a:r>
              <a:rPr lang="hr-HR" dirty="0"/>
              <a:t>.</a:t>
            </a:r>
          </a:p>
          <a:p>
            <a:pPr marL="0" indent="0">
              <a:buNone/>
              <a:defRPr/>
            </a:pPr>
            <a:endParaRPr lang="pl-PL" dirty="0"/>
          </a:p>
          <a:p>
            <a:pPr marL="0" indent="0">
              <a:buNone/>
              <a:defRPr/>
            </a:pPr>
            <a:r>
              <a:rPr lang="hr-HR" dirty="0"/>
              <a:t> </a:t>
            </a:r>
          </a:p>
          <a:p>
            <a:pPr marL="0" indent="0">
              <a:buNone/>
              <a:defRPr/>
            </a:pPr>
            <a:endParaRPr lang="hr-HR" dirty="0"/>
          </a:p>
          <a:p>
            <a:pPr marL="0" indent="0">
              <a:buNone/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F8C3C7C-C8FA-4342-9DB9-E143DE57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457200"/>
            <a:ext cx="8229600" cy="5562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hr-HR" dirty="0"/>
              <a:t>Temperaturu vode mjerimo </a:t>
            </a:r>
            <a:r>
              <a:rPr lang="hr-HR" dirty="0">
                <a:solidFill>
                  <a:srgbClr val="FF0000"/>
                </a:solidFill>
              </a:rPr>
              <a:t>TERMOMETROM</a:t>
            </a:r>
            <a:r>
              <a:rPr lang="hr-HR" dirty="0"/>
              <a:t>.</a:t>
            </a:r>
          </a:p>
          <a:p>
            <a:pPr marL="0" indent="0">
              <a:buNone/>
              <a:defRPr/>
            </a:pPr>
            <a:r>
              <a:rPr lang="hr-HR" dirty="0"/>
              <a:t>Jedinica za mjerenje temperature zove se </a:t>
            </a:r>
            <a:r>
              <a:rPr lang="hr-HR" dirty="0">
                <a:solidFill>
                  <a:srgbClr val="FF0000"/>
                </a:solidFill>
              </a:rPr>
              <a:t>CELZIJEV STUPANJ (⁰ C).</a:t>
            </a:r>
          </a:p>
          <a:p>
            <a:pPr marL="0" indent="0">
              <a:buNone/>
              <a:defRPr/>
            </a:pPr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E787D417-C80F-41E6-A9C8-945AE539C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4257" y="2068037"/>
            <a:ext cx="4899039" cy="2060799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r>
              <a:rPr lang="en-US" sz="4800" dirty="0" err="1">
                <a:solidFill>
                  <a:schemeClr val="tx1"/>
                </a:solidFill>
              </a:rPr>
              <a:t>Voda</a:t>
            </a:r>
            <a:r>
              <a:rPr lang="en-US" sz="4800" dirty="0">
                <a:solidFill>
                  <a:schemeClr val="tx1"/>
                </a:solidFill>
              </a:rPr>
              <a:t>  - </a:t>
            </a:r>
            <a:r>
              <a:rPr lang="en-US" sz="4800" dirty="0" err="1">
                <a:solidFill>
                  <a:schemeClr val="tx1"/>
                </a:solidFill>
              </a:rPr>
              <a:t>stanja</a:t>
            </a:r>
            <a:r>
              <a:rPr lang="en-US" sz="4800" dirty="0">
                <a:solidFill>
                  <a:schemeClr val="tx1"/>
                </a:solidFill>
              </a:rPr>
              <a:t> </a:t>
            </a:r>
            <a:r>
              <a:rPr lang="en-US" sz="4800" dirty="0" err="1">
                <a:solidFill>
                  <a:schemeClr val="tx1"/>
                </a:solidFill>
              </a:rPr>
              <a:t>vode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9A2C13-5F05-499E-AFF1-6E2CE82E6F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" r="2" b="2"/>
          <a:stretch/>
        </p:blipFill>
        <p:spPr>
          <a:xfrm>
            <a:off x="6095999" y="10"/>
            <a:ext cx="610565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078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1B36ABD-EB5A-4B8A-AD2C-491E0797B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/>
              <a:t>Ponovimo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FECB9FA-D84C-4808-A84A-357FB509E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/>
              <a:t>Navedi stanja vode.</a:t>
            </a:r>
          </a:p>
          <a:p>
            <a:pPr eaLnBrk="1" hangingPunct="1">
              <a:defRPr/>
            </a:pPr>
            <a:r>
              <a:rPr lang="hr-HR" dirty="0"/>
              <a:t>Navedi svojstva vode.</a:t>
            </a:r>
          </a:p>
          <a:p>
            <a:pPr eaLnBrk="1" hangingPunct="1">
              <a:defRPr/>
            </a:pPr>
            <a:r>
              <a:rPr lang="hr-HR" dirty="0"/>
              <a:t>Ima li voda stalan oblik?</a:t>
            </a:r>
          </a:p>
          <a:p>
            <a:pPr eaLnBrk="1" hangingPunct="1">
              <a:defRPr/>
            </a:pPr>
            <a:r>
              <a:rPr lang="hr-HR" dirty="0"/>
              <a:t>Hoće li lokva vode, nastala nakon kiše, brže ispariti zimi ili ljeti? Zašto?</a:t>
            </a:r>
          </a:p>
          <a:p>
            <a:pPr eaLnBrk="1" hangingPunct="1">
              <a:defRPr/>
            </a:pPr>
            <a:r>
              <a:rPr lang="hr-HR" dirty="0"/>
              <a:t>Zašto se snijeg i led u proljeće tope?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7E79838-042B-4FEE-8D54-3B0291A59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dirty="0"/>
              <a:t>Domaća zadaća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8651E67-8568-4F08-86F3-7351772FE0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hr-HR" dirty="0"/>
              <a:t>Udžbenik, str. </a:t>
            </a:r>
            <a:r>
              <a:rPr lang="hr-HR"/>
              <a:t>29 </a:t>
            </a:r>
            <a:r>
              <a:rPr lang="hr-HR" dirty="0"/>
              <a:t>i 30.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D46B02-7D3B-47B1-9C0B-1C34B5235C48}"/>
              </a:ext>
            </a:extLst>
          </p:cNvPr>
          <p:cNvSpPr txBox="1"/>
          <p:nvPr/>
        </p:nvSpPr>
        <p:spPr>
          <a:xfrm>
            <a:off x="1502544" y="6064318"/>
            <a:ext cx="78989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8DA68F8-9ACA-431E-B40E-8BC142DF2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92100"/>
            <a:ext cx="8229600" cy="4699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hr-HR" dirty="0"/>
              <a:t>Što je pokus?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15B8515-9866-468E-88F9-801AF3292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0" y="1219200"/>
            <a:ext cx="9744075" cy="563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hr-HR" sz="3200" dirty="0">
                <a:solidFill>
                  <a:srgbClr val="FF0000"/>
                </a:solidFill>
              </a:rPr>
              <a:t>Pokus</a:t>
            </a:r>
            <a:r>
              <a:rPr lang="hr-HR" sz="3200" dirty="0"/>
              <a:t> je namjerno izazivanje neke pojave radi njenog proučavanja.</a:t>
            </a:r>
          </a:p>
          <a:p>
            <a:pPr marL="0" indent="0">
              <a:buNone/>
              <a:defRPr/>
            </a:pPr>
            <a:r>
              <a:rPr lang="hr-HR" sz="3200" dirty="0">
                <a:solidFill>
                  <a:srgbClr val="FF0000"/>
                </a:solidFill>
              </a:rPr>
              <a:t>Prije pokusa:</a:t>
            </a:r>
          </a:p>
          <a:p>
            <a:pPr marL="514350" indent="-514350">
              <a:buFontTx/>
              <a:buAutoNum type="alphaLcParenR"/>
              <a:defRPr/>
            </a:pPr>
            <a:r>
              <a:rPr lang="hr-HR" sz="3200" dirty="0"/>
              <a:t>određujemo što ćemo istražiti</a:t>
            </a:r>
          </a:p>
          <a:p>
            <a:pPr marL="514350" indent="-514350">
              <a:buFontTx/>
              <a:buAutoNum type="alphaLcParenR"/>
              <a:defRPr/>
            </a:pPr>
            <a:r>
              <a:rPr lang="hr-HR" sz="3200" dirty="0"/>
              <a:t>pretpostavimo što bi se moglo dogoditi</a:t>
            </a:r>
          </a:p>
          <a:p>
            <a:pPr marL="514350" indent="-514350">
              <a:buFontTx/>
              <a:buAutoNum type="alphaLcParenR"/>
              <a:defRPr/>
            </a:pPr>
            <a:r>
              <a:rPr lang="hr-HR" sz="3200" dirty="0"/>
              <a:t>pripremimo pribor za rad</a:t>
            </a:r>
          </a:p>
          <a:p>
            <a:pPr marL="0" indent="0">
              <a:buNone/>
              <a:defRPr/>
            </a:pPr>
            <a:r>
              <a:rPr lang="hr-HR" sz="3200" dirty="0">
                <a:solidFill>
                  <a:srgbClr val="FF0000"/>
                </a:solidFill>
              </a:rPr>
              <a:t>Izvodimo pokus </a:t>
            </a:r>
            <a:r>
              <a:rPr lang="hr-HR" sz="3200" dirty="0"/>
              <a:t>oprezno sami ili uz pomoć odrasle osobe (npr. ako se radi o vrućoj vodi) i </a:t>
            </a:r>
            <a:r>
              <a:rPr lang="hr-HR" sz="3200" dirty="0">
                <a:solidFill>
                  <a:srgbClr val="FF0000"/>
                </a:solidFill>
              </a:rPr>
              <a:t>zapisujemo opažanja</a:t>
            </a:r>
            <a:r>
              <a:rPr lang="hr-HR" sz="3200" dirty="0"/>
              <a:t>.</a:t>
            </a:r>
          </a:p>
          <a:p>
            <a:pPr marL="0" indent="0">
              <a:buNone/>
              <a:defRPr/>
            </a:pPr>
            <a:r>
              <a:rPr lang="hr-HR" sz="3200" dirty="0">
                <a:solidFill>
                  <a:srgbClr val="FF0000"/>
                </a:solidFill>
              </a:rPr>
              <a:t>Nakon pokusa</a:t>
            </a:r>
            <a:r>
              <a:rPr lang="hr-HR" sz="3200" dirty="0"/>
              <a:t>: zaključujemo je li pretpostavka bila točna i ako nije ističemo razlike.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4F3B292B-E4F9-4E68-9666-394758440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pPr>
              <a:defRPr/>
            </a:pPr>
            <a:r>
              <a:rPr lang="hr-HR" sz="5400" b="1" dirty="0">
                <a:solidFill>
                  <a:srgbClr val="FF0000"/>
                </a:solidFill>
              </a:rPr>
              <a:t>1. pokus -  Svojstva vode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E3D42455-0B7B-44BC-ADDD-DAB44CE16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dirty="0"/>
              <a:t>Ulij čistu, pitku vodu u čašu. Kušaj je, promotri, pomiriši je! Ima li voda okus boju ili miris?</a:t>
            </a:r>
          </a:p>
          <a:p>
            <a:pPr eaLnBrk="1" hangingPunct="1">
              <a:defRPr/>
            </a:pPr>
            <a:endParaRPr lang="hr-HR" dirty="0"/>
          </a:p>
          <a:p>
            <a:pPr eaLnBrk="1" hangingPunct="1">
              <a:defRPr/>
            </a:pPr>
            <a:r>
              <a:rPr lang="hr-HR" dirty="0"/>
              <a:t>Voda je tekućina bez boje, okusa i mirisa.</a:t>
            </a:r>
          </a:p>
        </p:txBody>
      </p:sp>
      <p:pic>
        <p:nvPicPr>
          <p:cNvPr id="5" name="Picture 4" descr="A hand pouring water into a glass&#10;&#10;Description automatically generated with low confidence">
            <a:extLst>
              <a:ext uri="{FF2B5EF4-FFF2-40B4-BE49-F238E27FC236}">
                <a16:creationId xmlns:a16="http://schemas.microsoft.com/office/drawing/2014/main" id="{75C6C67E-F848-4F03-9699-9CA02C5821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75" r="4944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0F6BC18-BBA1-4309-B5C9-816FF488C6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52800" y="228600"/>
            <a:ext cx="4876800" cy="1079500"/>
          </a:xfr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hr-HR" altLang="sr-Latn-RS"/>
              <a:t>SVOJSTVA VODE</a:t>
            </a: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6C53DD6E-FCC7-4F8F-A3BC-6823C1922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2514600"/>
            <a:ext cx="1447800" cy="7848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>
                <a:latin typeface="Arial" panose="020B0604020202020204" pitchFamily="34" charset="0"/>
              </a:rPr>
              <a:t>TEKUĆINA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>
                <a:latin typeface="Arial" panose="020B0604020202020204" pitchFamily="34" charset="0"/>
              </a:rPr>
              <a:t>     BEZ</a:t>
            </a:r>
          </a:p>
        </p:txBody>
      </p:sp>
      <p:sp>
        <p:nvSpPr>
          <p:cNvPr id="13317" name="Text Box 5">
            <a:extLst>
              <a:ext uri="{FF2B5EF4-FFF2-40B4-BE49-F238E27FC236}">
                <a16:creationId xmlns:a16="http://schemas.microsoft.com/office/drawing/2014/main" id="{38D0A322-D35E-470D-A0C5-280C5D62E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4191000"/>
            <a:ext cx="106680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>
                <a:latin typeface="Arial" panose="020B0604020202020204" pitchFamily="34" charset="0"/>
              </a:rPr>
              <a:t>MIRISA</a:t>
            </a:r>
          </a:p>
        </p:txBody>
      </p:sp>
      <p:sp>
        <p:nvSpPr>
          <p:cNvPr id="13318" name="Text Box 6">
            <a:extLst>
              <a:ext uri="{FF2B5EF4-FFF2-40B4-BE49-F238E27FC236}">
                <a16:creationId xmlns:a16="http://schemas.microsoft.com/office/drawing/2014/main" id="{B7D485ED-6ACE-4045-A5BC-9472769A1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4876800"/>
            <a:ext cx="106680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>
                <a:latin typeface="Arial" panose="020B0604020202020204" pitchFamily="34" charset="0"/>
              </a:rPr>
              <a:t>OKUSA</a:t>
            </a:r>
          </a:p>
        </p:txBody>
      </p:sp>
      <p:sp>
        <p:nvSpPr>
          <p:cNvPr id="13319" name="Text Box 7">
            <a:extLst>
              <a:ext uri="{FF2B5EF4-FFF2-40B4-BE49-F238E27FC236}">
                <a16:creationId xmlns:a16="http://schemas.microsoft.com/office/drawing/2014/main" id="{6A32FE63-A78C-4A38-8621-88F58CF68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4191000"/>
            <a:ext cx="91440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>
                <a:latin typeface="Arial" panose="020B0604020202020204" pitchFamily="34" charset="0"/>
              </a:rPr>
              <a:t>BOJE</a:t>
            </a:r>
          </a:p>
        </p:txBody>
      </p:sp>
      <p:sp>
        <p:nvSpPr>
          <p:cNvPr id="13320" name="Text Box 8">
            <a:extLst>
              <a:ext uri="{FF2B5EF4-FFF2-40B4-BE49-F238E27FC236}">
                <a16:creationId xmlns:a16="http://schemas.microsoft.com/office/drawing/2014/main" id="{EF4638D6-4FB5-442E-9A90-065DF742F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1524000"/>
            <a:ext cx="1371600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800">
                <a:latin typeface="Arial" panose="020B0604020202020204" pitchFamily="34" charset="0"/>
              </a:rPr>
              <a:t>VODA</a:t>
            </a:r>
          </a:p>
        </p:txBody>
      </p:sp>
      <p:pic>
        <p:nvPicPr>
          <p:cNvPr id="13323" name="Picture 11" descr="MPj04222740000[1]">
            <a:extLst>
              <a:ext uri="{FF2B5EF4-FFF2-40B4-BE49-F238E27FC236}">
                <a16:creationId xmlns:a16="http://schemas.microsoft.com/office/drawing/2014/main" id="{5F57A332-4392-46FD-9C63-C50E2607B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524000"/>
            <a:ext cx="1828800" cy="182880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4" name="Line 12">
            <a:extLst>
              <a:ext uri="{FF2B5EF4-FFF2-40B4-BE49-F238E27FC236}">
                <a16:creationId xmlns:a16="http://schemas.microsoft.com/office/drawing/2014/main" id="{C7129E6C-E843-40F7-8C39-6A814399A032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2133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3325" name="Line 13">
            <a:extLst>
              <a:ext uri="{FF2B5EF4-FFF2-40B4-BE49-F238E27FC236}">
                <a16:creationId xmlns:a16="http://schemas.microsoft.com/office/drawing/2014/main" id="{2E13D7FE-3D59-480F-8F50-D73637E6A3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24200" y="2819400"/>
            <a:ext cx="190500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3327" name="Line 15">
            <a:extLst>
              <a:ext uri="{FF2B5EF4-FFF2-40B4-BE49-F238E27FC236}">
                <a16:creationId xmlns:a16="http://schemas.microsoft.com/office/drawing/2014/main" id="{8E77ACBC-5A37-4229-99AF-D1FBB55977C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33528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3328" name="Line 16">
            <a:extLst>
              <a:ext uri="{FF2B5EF4-FFF2-40B4-BE49-F238E27FC236}">
                <a16:creationId xmlns:a16="http://schemas.microsoft.com/office/drawing/2014/main" id="{BDAEE4F6-2987-49E7-8E32-C8EB86D57B31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7000" y="2819400"/>
            <a:ext cx="182880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6" grpId="0" animBg="1"/>
      <p:bldP spid="13317" grpId="0" animBg="1"/>
      <p:bldP spid="13318" grpId="0" animBg="1"/>
      <p:bldP spid="13319" grpId="0" animBg="1"/>
      <p:bldP spid="133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0886ABD-24B4-4E0D-B213-B2274C52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b="1" dirty="0">
                <a:solidFill>
                  <a:srgbClr val="FF0000"/>
                </a:solidFill>
              </a:rPr>
              <a:t>2. pokus – Oblik vode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C429858-5FAE-4BF8-BE6C-19B6D2A2F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sz="3600" dirty="0"/>
              <a:t>Ulij vodu u posude različitih oblika. Kakav je oblik vode u pojedinim posudama?</a:t>
            </a:r>
          </a:p>
          <a:p>
            <a:pPr eaLnBrk="1" hangingPunct="1">
              <a:defRPr/>
            </a:pPr>
            <a:endParaRPr lang="hr-HR" sz="3600" dirty="0"/>
          </a:p>
          <a:p>
            <a:pPr eaLnBrk="1" hangingPunct="1">
              <a:defRPr/>
            </a:pPr>
            <a:r>
              <a:rPr lang="hr-HR" sz="3600" dirty="0"/>
              <a:t>Voda nema stalni oblik. Poprima oblik posude u kojoj se nalazi.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B25D92D-196A-405F-AA9B-60CCDFF7F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b="1" dirty="0">
                <a:solidFill>
                  <a:srgbClr val="FF0000"/>
                </a:solidFill>
              </a:rPr>
              <a:t>3. pokus – Voda otapa neke tvari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388CCD33-8131-4763-950C-72C216137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dirty="0"/>
              <a:t>Hoće li se sol otopiti u vodi?</a:t>
            </a:r>
          </a:p>
          <a:p>
            <a:pPr marL="0" indent="0">
              <a:buNone/>
              <a:defRPr/>
            </a:pPr>
            <a:r>
              <a:rPr lang="hr-HR" dirty="0"/>
              <a:t>- Voda otapa sol.</a:t>
            </a:r>
          </a:p>
          <a:p>
            <a:pPr eaLnBrk="1" hangingPunct="1">
              <a:defRPr/>
            </a:pPr>
            <a:r>
              <a:rPr lang="hr-HR" dirty="0"/>
              <a:t>Hoće li se ulje otopiti u vodi?</a:t>
            </a:r>
          </a:p>
          <a:p>
            <a:pPr marL="0" indent="0">
              <a:buNone/>
              <a:defRPr/>
            </a:pPr>
            <a:r>
              <a:rPr lang="hr-HR" dirty="0"/>
              <a:t>- Voda ne otapa ulje. Ulje pliva na vodi jer je lakše od vode.</a:t>
            </a:r>
          </a:p>
          <a:p>
            <a:pPr>
              <a:defRPr/>
            </a:pPr>
            <a:r>
              <a:rPr lang="hr-HR" dirty="0"/>
              <a:t>Hoće li se ocat pomiješati s vodom?</a:t>
            </a:r>
          </a:p>
          <a:p>
            <a:pPr marL="0" indent="0">
              <a:buNone/>
              <a:defRPr/>
            </a:pPr>
            <a:r>
              <a:rPr lang="hr-HR" dirty="0"/>
              <a:t>- Ocat će se pomiješati s vodom.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E8BD9279-8042-4696-BBB4-DC55F28A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609600"/>
            <a:ext cx="8229600" cy="5410200"/>
          </a:xfrm>
        </p:spPr>
        <p:txBody>
          <a:bodyPr/>
          <a:lstStyle/>
          <a:p>
            <a:pPr>
              <a:defRPr/>
            </a:pPr>
            <a:r>
              <a:rPr lang="hr-HR" sz="3200" dirty="0"/>
              <a:t>Hoće li se komadić čačkalice otopiti u vodi?</a:t>
            </a:r>
          </a:p>
          <a:p>
            <a:pPr marL="0" indent="0">
              <a:buNone/>
              <a:defRPr/>
            </a:pPr>
            <a:r>
              <a:rPr lang="hr-HR" sz="3200" dirty="0"/>
              <a:t>- Voda neće otopiti komad čačkalice.</a:t>
            </a:r>
          </a:p>
          <a:p>
            <a:pPr>
              <a:defRPr/>
            </a:pPr>
            <a:r>
              <a:rPr lang="hr-HR" sz="3200" dirty="0"/>
              <a:t>Hoće li se metalna spajalica otopiti u vodi?</a:t>
            </a:r>
          </a:p>
          <a:p>
            <a:pPr marL="0" indent="0">
              <a:buNone/>
              <a:defRPr/>
            </a:pPr>
            <a:r>
              <a:rPr lang="hr-HR" sz="3200" dirty="0"/>
              <a:t>- Voda neće otopiti metalnu spajalicu.</a:t>
            </a:r>
          </a:p>
          <a:p>
            <a:pPr>
              <a:defRPr/>
            </a:pPr>
            <a:r>
              <a:rPr lang="hr-HR" sz="3200" dirty="0"/>
              <a:t>Hoće li se kuglicu papira otopiti u vodi?</a:t>
            </a:r>
          </a:p>
          <a:p>
            <a:pPr marL="0" indent="0">
              <a:buNone/>
              <a:defRPr/>
            </a:pPr>
            <a:r>
              <a:rPr lang="hr-HR" sz="3200" dirty="0"/>
              <a:t>- Komad papira se neće otopiti u vodi.</a:t>
            </a:r>
          </a:p>
          <a:p>
            <a:pPr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>
            <a:extLst>
              <a:ext uri="{FF2B5EF4-FFF2-40B4-BE49-F238E27FC236}">
                <a16:creationId xmlns:a16="http://schemas.microsoft.com/office/drawing/2014/main" id="{71899471-71E4-4FB2-A0BB-E1DE30ECC6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7239000" cy="138430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hr-HR" altLang="sr-Latn-RS"/>
              <a:t>  VODA OTAPA NEKE TVARI</a:t>
            </a:r>
          </a:p>
        </p:txBody>
      </p:sp>
      <p:grpSp>
        <p:nvGrpSpPr>
          <p:cNvPr id="10265" name="Group 25">
            <a:extLst>
              <a:ext uri="{FF2B5EF4-FFF2-40B4-BE49-F238E27FC236}">
                <a16:creationId xmlns:a16="http://schemas.microsoft.com/office/drawing/2014/main" id="{371807A1-AA81-4378-AAAF-6DD9FCCDC64B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2438401"/>
            <a:ext cx="1828800" cy="1922463"/>
            <a:chOff x="192" y="1536"/>
            <a:chExt cx="1152" cy="1211"/>
          </a:xfrm>
        </p:grpSpPr>
        <p:sp>
          <p:nvSpPr>
            <p:cNvPr id="10252" name="Text Box 6">
              <a:extLst>
                <a:ext uri="{FF2B5EF4-FFF2-40B4-BE49-F238E27FC236}">
                  <a16:creationId xmlns:a16="http://schemas.microsoft.com/office/drawing/2014/main" id="{BB112490-D752-44FB-9A3C-3E0BB84B18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1536"/>
              <a:ext cx="672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r-HR" altLang="sr-Latn-RS" sz="2400">
                  <a:latin typeface="Arial" panose="020B0604020202020204" pitchFamily="34" charset="0"/>
                </a:rPr>
                <a:t>šećer</a:t>
              </a:r>
            </a:p>
          </p:txBody>
        </p:sp>
        <p:pic>
          <p:nvPicPr>
            <p:cNvPr id="10253" name="Picture 22">
              <a:extLst>
                <a:ext uri="{FF2B5EF4-FFF2-40B4-BE49-F238E27FC236}">
                  <a16:creationId xmlns:a16="http://schemas.microsoft.com/office/drawing/2014/main" id="{7EF9D976-678F-481A-8E8F-523D40D5FE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1920"/>
              <a:ext cx="1152" cy="8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266" name="Group 26">
            <a:extLst>
              <a:ext uri="{FF2B5EF4-FFF2-40B4-BE49-F238E27FC236}">
                <a16:creationId xmlns:a16="http://schemas.microsoft.com/office/drawing/2014/main" id="{B6AB97DF-8F51-4937-9827-F81C522065EE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2438401"/>
            <a:ext cx="1219200" cy="2524125"/>
            <a:chOff x="1680" y="1536"/>
            <a:chExt cx="768" cy="1590"/>
          </a:xfrm>
        </p:grpSpPr>
        <p:sp>
          <p:nvSpPr>
            <p:cNvPr id="10250" name="Text Box 7">
              <a:extLst>
                <a:ext uri="{FF2B5EF4-FFF2-40B4-BE49-F238E27FC236}">
                  <a16:creationId xmlns:a16="http://schemas.microsoft.com/office/drawing/2014/main" id="{5DE14859-35B4-49F5-90E7-C119153338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1536"/>
              <a:ext cx="480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r-HR" altLang="sr-Latn-RS" sz="2400">
                  <a:latin typeface="Arial" panose="020B0604020202020204" pitchFamily="34" charset="0"/>
                </a:rPr>
                <a:t>sol</a:t>
              </a:r>
            </a:p>
          </p:txBody>
        </p:sp>
        <p:pic>
          <p:nvPicPr>
            <p:cNvPr id="10251" name="Picture 23">
              <a:extLst>
                <a:ext uri="{FF2B5EF4-FFF2-40B4-BE49-F238E27FC236}">
                  <a16:creationId xmlns:a16="http://schemas.microsoft.com/office/drawing/2014/main" id="{83E49279-06DA-442B-BCB9-B34A6976F4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14" r="30435"/>
            <a:stretch>
              <a:fillRect/>
            </a:stretch>
          </p:blipFill>
          <p:spPr bwMode="auto">
            <a:xfrm>
              <a:off x="1680" y="1920"/>
              <a:ext cx="768" cy="1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267" name="Group 27">
            <a:extLst>
              <a:ext uri="{FF2B5EF4-FFF2-40B4-BE49-F238E27FC236}">
                <a16:creationId xmlns:a16="http://schemas.microsoft.com/office/drawing/2014/main" id="{43B5C64B-5319-49C4-9B94-3A6F958CF6F5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2438401"/>
            <a:ext cx="1676400" cy="2170113"/>
            <a:chOff x="3024" y="1536"/>
            <a:chExt cx="1056" cy="1367"/>
          </a:xfrm>
        </p:grpSpPr>
        <p:sp>
          <p:nvSpPr>
            <p:cNvPr id="10248" name="Text Box 10">
              <a:extLst>
                <a:ext uri="{FF2B5EF4-FFF2-40B4-BE49-F238E27FC236}">
                  <a16:creationId xmlns:a16="http://schemas.microsoft.com/office/drawing/2014/main" id="{7849F43C-4F19-4939-B8AE-4894563A6F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1536"/>
              <a:ext cx="912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r-HR" altLang="sr-Latn-RS" sz="2400">
                  <a:latin typeface="Arial" panose="020B0604020202020204" pitchFamily="34" charset="0"/>
                </a:rPr>
                <a:t>brašno</a:t>
              </a:r>
            </a:p>
          </p:txBody>
        </p:sp>
        <p:pic>
          <p:nvPicPr>
            <p:cNvPr id="10249" name="Picture 24">
              <a:extLst>
                <a:ext uri="{FF2B5EF4-FFF2-40B4-BE49-F238E27FC236}">
                  <a16:creationId xmlns:a16="http://schemas.microsoft.com/office/drawing/2014/main" id="{A8CB7388-A6CC-451E-809B-079FA8D14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1968"/>
              <a:ext cx="1056" cy="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269" name="Text Box 29">
            <a:extLst>
              <a:ext uri="{FF2B5EF4-FFF2-40B4-BE49-F238E27FC236}">
                <a16:creationId xmlns:a16="http://schemas.microsoft.com/office/drawing/2014/main" id="{44C56DC7-93E4-4323-849A-26B551AED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5257800"/>
            <a:ext cx="2819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 dirty="0">
                <a:latin typeface="Arial Unicode MS" pitchFamily="34" charset="-128"/>
              </a:rPr>
              <a:t>i neke druge tvari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6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</TotalTime>
  <Words>739</Words>
  <Application>Microsoft Office PowerPoint</Application>
  <PresentationFormat>Widescreen</PresentationFormat>
  <Paragraphs>105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Arial Unicode MS</vt:lpstr>
      <vt:lpstr>Calibri</vt:lpstr>
      <vt:lpstr>Calibri Light</vt:lpstr>
      <vt:lpstr>Symbol</vt:lpstr>
      <vt:lpstr>Tahoma</vt:lpstr>
      <vt:lpstr>Office Theme</vt:lpstr>
      <vt:lpstr>PowerPoint Presentation</vt:lpstr>
      <vt:lpstr>PowerPoint Presentation</vt:lpstr>
      <vt:lpstr>Što je pokus?</vt:lpstr>
      <vt:lpstr>1. pokus -  Svojstva vode</vt:lpstr>
      <vt:lpstr>SVOJSTVA VODE</vt:lpstr>
      <vt:lpstr>2. pokus – Oblik vode</vt:lpstr>
      <vt:lpstr>3. pokus – Voda otapa neke tvari</vt:lpstr>
      <vt:lpstr>PowerPoint Presentation</vt:lpstr>
      <vt:lpstr>  VODA OTAPA NEKE TVARI</vt:lpstr>
      <vt:lpstr>PowerPoint Presentation</vt:lpstr>
      <vt:lpstr>4. pokus – Pretvaranje vode u led i leda u vodu</vt:lpstr>
      <vt:lpstr>PowerPoint Presentation</vt:lpstr>
      <vt:lpstr>5. pokus Pretvaranje tekuće vode u vodenu paru</vt:lpstr>
      <vt:lpstr>PowerPoint Presentation</vt:lpstr>
      <vt:lpstr>TERMOMETAR</vt:lpstr>
      <vt:lpstr>PowerPoint Presentation</vt:lpstr>
      <vt:lpstr>Voda – stanja vode</vt:lpstr>
      <vt:lpstr>PowerPoint Presentation</vt:lpstr>
      <vt:lpstr>PowerPoint Presentation</vt:lpstr>
      <vt:lpstr>Ponovimo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46</cp:revision>
  <dcterms:created xsi:type="dcterms:W3CDTF">2021-01-07T17:35:15Z</dcterms:created>
  <dcterms:modified xsi:type="dcterms:W3CDTF">2021-10-14T12:42:56Z</dcterms:modified>
</cp:coreProperties>
</file>